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sldIdLst>
    <p:sldId id="256" r:id="rId5"/>
    <p:sldId id="270" r:id="rId6"/>
    <p:sldId id="258" r:id="rId7"/>
    <p:sldId id="257" r:id="rId8"/>
    <p:sldId id="259" r:id="rId9"/>
    <p:sldId id="260" r:id="rId10"/>
    <p:sldId id="261" r:id="rId11"/>
    <p:sldId id="263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1" r:id="rId20"/>
  </p:sldIdLst>
  <p:sldSz cx="12192000" cy="6858000"/>
  <p:notesSz cx="6858000" cy="9144000"/>
  <p:embeddedFontLst>
    <p:embeddedFont>
      <p:font typeface="Excalifont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CD6"/>
    <a:srgbClr val="B8B7FF"/>
    <a:srgbClr val="4EC9B0"/>
    <a:srgbClr val="57A64A"/>
    <a:srgbClr val="FF8585"/>
    <a:srgbClr val="FC3E3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66450-6139-4499-B588-35E9BC422D38}" v="189" dt="2025-09-28T18:45:44.0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3C594-7A8C-40E0-B6F5-52AC5547DE03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9E07-93DD-489E-B2FD-D70F78D46B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44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9E07-93DD-489E-B2FD-D70F78D46B7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799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4123-5A4D-0A69-7FF7-A6CC0EA0E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08B060F-43FA-631D-2A6A-1EDB8DADA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C835A0A-5B8C-0CB1-C3E5-20B7F0F77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BCC6D0-67BC-FC29-F274-81CDD3A1F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9E07-93DD-489E-B2FD-D70F78D46B7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135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0DD7D-2AC8-7B64-DD2E-AAEE4319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D2C9634-A678-F4E1-97C7-B1689E15A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D8C5C9-DF0F-BCB3-C1C0-8F3FE93B8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11C0E32-2479-0564-E10E-30D0F5C6B5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9E07-93DD-489E-B2FD-D70F78D46B7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60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593B0-382C-4DCE-2AB7-0DB5AB342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E876818-2F11-DB2A-F394-7F1064C03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8AF6733-15B1-A3B0-D9DB-266177361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9843DD-90BB-797D-803E-3F9FD1B20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9E07-93DD-489E-B2FD-D70F78D46B7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77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F9416-74C4-399D-7DBA-C41D27468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E9B7BF5-658F-46F5-8765-D9EF6B3E9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1159C46-FF70-9C2D-F93E-EB94C8104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DDD17A1-62E4-2E00-E0D5-C3DE3EC92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9E07-93DD-489E-B2FD-D70F78D46B7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519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6E804-765C-F1A2-2DA7-994B9219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B1BD739-F3A3-9518-60F8-470E8576A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C4647FF-2B4A-C2E6-C408-6F88712BC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D73B41-6A7D-DD32-1357-91A467D0E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9E07-93DD-489E-B2FD-D70F78D46B7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88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CFA3E-87F3-49ED-F6ED-32C871D82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B2F444D-30BD-E3A2-5D01-020439589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9B91756-6C71-1DE5-9320-466DBF9C3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1C92C5-DE82-983B-AB0C-79164D222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9E07-93DD-489E-B2FD-D70F78D46B7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25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80A6E-1C08-E442-A1B7-8F3ABA2AC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6A1ECFF-BB44-889C-36C7-2E3EAC0D4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D27A55D-3EED-1E12-E7C0-6BAB5B4BF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113437C-6446-C04F-BA75-4D2920D0B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9E07-93DD-489E-B2FD-D70F78D46B7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529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CC577-CE41-BDB9-F85A-2EFE20D5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51B7A95-E5F0-55D5-44D6-C72F5BAB4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6B26C24-6D45-6139-2B30-19B772C11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9851BC-5F88-F4A0-2965-D0EC4AA0F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9E07-93DD-489E-B2FD-D70F78D46B7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392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F1B4C-F303-D1CA-140C-EC162B85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3C528EC-6D7D-996F-A785-EC0ADC0E9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D14CB7E-8C5B-15F1-2469-615E419DA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70902D-37FF-AB52-D17D-2FD0853FB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9E07-93DD-489E-B2FD-D70F78D46B7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139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3BE2-15BF-0207-C635-A44C2749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CABF110-9DE4-3397-6254-189B9BE1A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42941BB-770E-A9CE-4D5D-16D3A84BD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4B952AD-F886-2FBE-3C3D-6AEFE99AB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9E07-93DD-489E-B2FD-D70F78D46B7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66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874BD-B730-FF92-0031-C84046D6C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B4BE6B0-85D6-2E9E-D001-A18947A2A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05E25D-B2B8-1274-7FC2-8ECCF8F9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0D070EF-A2A9-5AB7-1174-E715074C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7266C4B-90D3-7847-41E5-A35B9A2E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880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99712-D468-0585-D736-0E4047FF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499B677-2491-7DAE-8436-69964995A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8DC915-A3BA-B03E-7B5C-07584F24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D17D46-FA77-CD9C-F2CB-8C9464F6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7D87EE-5AE8-D8FB-473A-CC3EA8B6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9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C542E5A-B6A9-E815-9A36-AE55FA81F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1D4676-BD61-4B7A-632D-51AC55B17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518365-C123-1375-3ABD-8D7B8E24F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7B44F1-D884-46D8-0C7D-4D06AA0A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20FB656-724F-26F3-59CF-81DE519A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0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34A7DF-9AD0-7C7B-AA04-37E93D0A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4A9AE0-61BD-70CB-2CE6-DE0199FF0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9C4451-6960-B206-54CC-D75E3275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AE9D00-39FA-EED0-75B1-515E75DA3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AFECC5-5C5B-A98B-B0A5-B726A954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20D23-9DCD-2682-D130-A0D7A906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AD12556-2374-C3EC-19CD-DA70FA79D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6BD5F94-D132-2E1A-BB71-A9926452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C322C5-667A-1769-427C-15FD388B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864DEEF-85A9-510F-5EE0-E6144736A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78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5C75B-41F7-2514-33D8-A9A211B6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1346B5-B811-3B72-7947-CDD7758C7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D5858D3-B5A5-7E67-516F-8D782D70F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AC4B7FD-7C74-A88C-101C-414939C6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9C563FB-C7D4-A1BB-B82A-131602C5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F8E22A9-DDCF-0111-4510-AE6CB883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104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52614-A3E9-CBDD-EEDD-1B7FF5BD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224C6BA-D91A-1121-1F2C-75C0D4129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CB76A0E-5023-30C5-03DD-FFC036395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681E3F5-DAA2-A842-4435-F6BDE5A21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C950363-01FC-0BAE-9344-4E2C7A253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52AB500-5209-2BD2-CA16-4B4F2BC0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EFF40C4-168E-9FF5-C031-4F6C171F0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3984F50-9A1B-3835-1F26-6D92E1BD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93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F84286-BF53-B820-078E-EC983A3F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7904800-59D0-2F4C-858E-278A3591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B4EFE83-5CAC-019D-027F-D1B4F845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C4F7ECB-2DC2-D06A-1BDD-2C6E9216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31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3D3B54-8657-D2C4-A44A-2B6E50E5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A15683-72EE-8620-C2FC-5E88B8D7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F1C476A-DC05-E85E-214D-18F3AF66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92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38A59-5495-1B96-737A-4A6464F8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10FC9A-2AC3-96B8-3D73-5933F87CE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B921AE0-3DAD-43C6-168A-29679143C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E0F968-3EA4-0EEF-F531-3709AA81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8DFC528-A12C-88D3-E7FC-6EACCFC6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FAE15CA-B17A-4CCA-4415-0FDFDB2F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66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0ABB6-A142-5963-C5DA-0C71AE5B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2004D57-F367-B004-FEC5-3EABCE3C8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C23124A-66BB-EE9C-8E0C-DE257F4D3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7D7993-2C77-28A4-9E1C-8AC7145F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9D340B5-B7EA-BCE1-1737-C6288331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364A759-52D7-1744-58EF-76FC264A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87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C6917F2-6EBF-530A-F537-554AD7476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03BB345-A9DA-CB9D-9523-E37DD7FD2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1CB165-F206-176F-AD53-16881498D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29B338-504C-4C70-BB0B-476FD8E9E81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BF90DC-2CE7-7130-FAF4-2152D15CA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0EA66A-50B3-F05F-C633-7ABAF428E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41EBC1-5E4D-4967-95B1-D3A7BEEAA08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46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7.png"/><Relationship Id="rId7" Type="http://schemas.openxmlformats.org/officeDocument/2006/relationships/hyperlink" Target="https://github.com/Sven-vh/reflection-presenta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linkedin.com/in/sven-van-huessen/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ven-vh/ImRefl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1BC06-77F6-4243-6FB2-3EB38886D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Template Metaprogramming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39395C65-8FFD-F137-B257-01F732E2D5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57A64A"/>
                </a:solidFill>
                <a:latin typeface="Excalifont" pitchFamily="2" charset="0"/>
              </a:rPr>
              <a:t>// By Sven van Huessen</a:t>
            </a:r>
          </a:p>
        </p:txBody>
      </p:sp>
    </p:spTree>
    <p:extLst>
      <p:ext uri="{BB962C8B-B14F-4D97-AF65-F5344CB8AC3E}">
        <p14:creationId xmlns:p14="http://schemas.microsoft.com/office/powerpoint/2010/main" val="3053139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B952B-DE72-7779-A8E0-B04211AFD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BF7D6-39AF-89A6-3EAB-1327BCAF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481012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Extra: SFINAE</a:t>
            </a:r>
            <a:br>
              <a:rPr lang="en-GB" dirty="0">
                <a:solidFill>
                  <a:schemeClr val="bg1"/>
                </a:solidFill>
                <a:latin typeface="Excalifont" pitchFamily="2" charset="0"/>
              </a:rPr>
            </a:br>
            <a:r>
              <a:rPr lang="en-GB" sz="4000" i="1" dirty="0">
                <a:solidFill>
                  <a:schemeClr val="bg1">
                    <a:lumMod val="75000"/>
                  </a:schemeClr>
                </a:solidFill>
                <a:latin typeface="Excalifont" pitchFamily="2" charset="0"/>
              </a:rPr>
              <a:t>“</a:t>
            </a:r>
            <a:r>
              <a:rPr lang="en-GB" sz="2400" i="1" dirty="0">
                <a:solidFill>
                  <a:schemeClr val="bg1">
                    <a:lumMod val="75000"/>
                  </a:schemeClr>
                </a:solidFill>
                <a:latin typeface="Excalifont" pitchFamily="2" charset="0"/>
              </a:rPr>
              <a:t>Substitution Failure Is Not An Error”</a:t>
            </a:r>
            <a:endParaRPr lang="en-GB" i="1" dirty="0">
              <a:solidFill>
                <a:schemeClr val="bg1">
                  <a:lumMod val="75000"/>
                </a:schemeClr>
              </a:solidFill>
              <a:latin typeface="Excalifont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5DB327-A7EB-FB91-CEF3-F99F00D6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4" y="1806574"/>
            <a:ext cx="5898334" cy="63786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Customizations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7A32F7D-B4DF-E547-8208-C2801218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4" y="2444436"/>
            <a:ext cx="8782050" cy="25241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B5FAD3E-320C-AF80-2586-0A95C207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4" y="4968561"/>
            <a:ext cx="3441450" cy="95377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FFCC834-A197-75F2-0714-1EE8B61A611E}"/>
              </a:ext>
            </a:extLst>
          </p:cNvPr>
          <p:cNvSpPr txBox="1"/>
          <p:nvPr/>
        </p:nvSpPr>
        <p:spPr>
          <a:xfrm>
            <a:off x="2969537" y="5076115"/>
            <a:ext cx="351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57A64A"/>
                </a:solidFill>
                <a:latin typeface="Excalifont" pitchFamily="2" charset="0"/>
              </a:rPr>
              <a:t>// Prints: “Integer: 42”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AEAF82B-A612-E472-1BD9-DBE0BF5B6F5B}"/>
              </a:ext>
            </a:extLst>
          </p:cNvPr>
          <p:cNvSpPr txBox="1"/>
          <p:nvPr/>
        </p:nvSpPr>
        <p:spPr>
          <a:xfrm>
            <a:off x="3402595" y="5445447"/>
            <a:ext cx="351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57A64A"/>
                </a:solidFill>
                <a:latin typeface="Excalifont" pitchFamily="2" charset="0"/>
              </a:rPr>
              <a:t>// Prints: “Float: 3.14”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420AFFA-CC54-3B71-7125-CD1D8BB65635}"/>
              </a:ext>
            </a:extLst>
          </p:cNvPr>
          <p:cNvSpPr txBox="1">
            <a:spLocks/>
          </p:cNvSpPr>
          <p:nvPr/>
        </p:nvSpPr>
        <p:spPr>
          <a:xfrm>
            <a:off x="5048183" y="6291665"/>
            <a:ext cx="7141678" cy="637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std::</a:t>
            </a:r>
            <a:r>
              <a:rPr lang="en-GB" dirty="0">
                <a:solidFill>
                  <a:srgbClr val="4EC9B0"/>
                </a:solidFill>
                <a:latin typeface="Excalifont" pitchFamily="2" charset="0"/>
              </a:rPr>
              <a:t>enable_if_t</a:t>
            </a: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&lt;</a:t>
            </a:r>
            <a:r>
              <a:rPr lang="en-GB" dirty="0">
                <a:solidFill>
                  <a:srgbClr val="B8B7FF"/>
                </a:solidFill>
                <a:latin typeface="Excalifont" pitchFamily="2" charset="0"/>
              </a:rPr>
              <a:t>condition</a:t>
            </a: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, </a:t>
            </a:r>
            <a:r>
              <a:rPr lang="en-GB" dirty="0">
                <a:solidFill>
                  <a:srgbClr val="569CD6"/>
                </a:solidFill>
                <a:latin typeface="Excalifont" pitchFamily="2" charset="0"/>
              </a:rPr>
              <a:t>return type</a:t>
            </a: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0207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86434-B1CE-A9BA-48E2-D8B9C06D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38C91-664B-6F24-88D5-E0F7844A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26337"/>
            <a:ext cx="10515600" cy="95061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What now…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C3DF20A-00C4-3724-13AC-39994866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-12466"/>
            <a:ext cx="8315325" cy="6829425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450307-7DE1-F0EB-904B-901DCD92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764" y="1702256"/>
            <a:ext cx="5419726" cy="1864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We have: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Single Entry Point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Basic types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10833FE5-D16B-7EB8-4D1F-D32149D2627F}"/>
              </a:ext>
            </a:extLst>
          </p:cNvPr>
          <p:cNvSpPr txBox="1">
            <a:spLocks/>
          </p:cNvSpPr>
          <p:nvPr/>
        </p:nvSpPr>
        <p:spPr>
          <a:xfrm>
            <a:off x="356764" y="3809653"/>
            <a:ext cx="5419726" cy="1864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Problem:</a:t>
            </a:r>
            <a:endParaRPr lang="en-GB" dirty="0">
              <a:solidFill>
                <a:schemeClr val="bg1"/>
              </a:solidFill>
              <a:effectLst/>
              <a:latin typeface="Excalifont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- Manual work</a:t>
            </a:r>
            <a:endParaRPr lang="en-GB" dirty="0">
              <a:solidFill>
                <a:schemeClr val="bg1"/>
              </a:solidFill>
              <a:effectLst/>
              <a:latin typeface="Excalifont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- Fragile</a:t>
            </a:r>
            <a:endParaRPr lang="en-GB" dirty="0">
              <a:solidFill>
                <a:schemeClr val="bg1"/>
              </a:solidFill>
              <a:effectLst/>
              <a:latin typeface="Excali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9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B0E9-D5B1-800B-C8EE-71DA8A2C2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159FD-4F0A-CF42-49F9-F9414278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3792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Reflection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B807D3-A5DB-330C-092E-117EE0194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312956"/>
            <a:ext cx="5953502" cy="423208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Examine types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Loop though members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Type info, name, value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Java, C#, Python built-int</a:t>
            </a:r>
          </a:p>
          <a:p>
            <a:pPr>
              <a:buFontTx/>
              <a:buChar char="-"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Compile vs. runtime</a:t>
            </a:r>
          </a:p>
          <a:p>
            <a:pPr marL="0" indent="0">
              <a:buNone/>
            </a:pPr>
            <a:r>
              <a:rPr lang="en-GB" dirty="0">
                <a:solidFill>
                  <a:srgbClr val="4EC9B0"/>
                </a:solidFill>
                <a:latin typeface="Excalifont" pitchFamily="2" charset="0"/>
              </a:rPr>
              <a:t>entt::meta </a:t>
            </a: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	= runtime</a:t>
            </a:r>
          </a:p>
          <a:p>
            <a:pPr marL="0" indent="0">
              <a:buNone/>
            </a:pPr>
            <a:r>
              <a:rPr lang="en-GB" dirty="0">
                <a:solidFill>
                  <a:srgbClr val="4EC9B0"/>
                </a:solidFill>
                <a:latin typeface="Excalifont" pitchFamily="2" charset="0"/>
              </a:rPr>
              <a:t>Visit_struct </a:t>
            </a: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	= compile time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0F0E1BA7-5907-0F03-9787-E878CDAA1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44941"/>
              </p:ext>
            </p:extLst>
          </p:nvPr>
        </p:nvGraphicFramePr>
        <p:xfrm>
          <a:off x="5667470" y="493330"/>
          <a:ext cx="6411864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018">
                  <a:extLst>
                    <a:ext uri="{9D8B030D-6E8A-4147-A177-3AD203B41FA5}">
                      <a16:colId xmlns:a16="http://schemas.microsoft.com/office/drawing/2014/main" val="1387986382"/>
                    </a:ext>
                  </a:extLst>
                </a:gridCol>
                <a:gridCol w="2272094">
                  <a:extLst>
                    <a:ext uri="{9D8B030D-6E8A-4147-A177-3AD203B41FA5}">
                      <a16:colId xmlns:a16="http://schemas.microsoft.com/office/drawing/2014/main" val="2084338261"/>
                    </a:ext>
                  </a:extLst>
                </a:gridCol>
                <a:gridCol w="2328752">
                  <a:extLst>
                    <a:ext uri="{9D8B030D-6E8A-4147-A177-3AD203B41FA5}">
                      <a16:colId xmlns:a16="http://schemas.microsoft.com/office/drawing/2014/main" val="1422056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Aspect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Compile time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Runtime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00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Speed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✅Zero Overhead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❌Lookups &amp; dynamic casting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7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Memory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✅No metadata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❌Type metadata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854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Compile times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❌Slower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✅Faster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29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Debugging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❌Difficult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✅Easier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72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Errors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❌Cryptic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✅Clear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132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Learning Curve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❌Difficult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✅Easier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91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Safety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✅Compile time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❌Runtime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08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Code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✅Reusable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Excalifont" pitchFamily="2" charset="0"/>
                        </a:rPr>
                        <a:t>❌Manual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722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987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F3CC-B902-FDAA-29C6-291A513B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4F71A-8650-F209-D418-BC107AF8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481012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Reflection</a:t>
            </a:r>
            <a:br>
              <a:rPr lang="en-GB" dirty="0">
                <a:solidFill>
                  <a:schemeClr val="bg1"/>
                </a:solidFill>
                <a:latin typeface="Excalifont" pitchFamily="2" charset="0"/>
              </a:rPr>
            </a:br>
            <a:r>
              <a:rPr lang="en-GB" sz="2400" i="1" dirty="0">
                <a:solidFill>
                  <a:srgbClr val="4EC9B0"/>
                </a:solidFill>
                <a:latin typeface="Excalifont" pitchFamily="2" charset="0"/>
              </a:rPr>
              <a:t>visit_struct</a:t>
            </a:r>
            <a:endParaRPr lang="en-GB" i="1" dirty="0">
              <a:solidFill>
                <a:srgbClr val="4EC9B0"/>
              </a:solidFill>
              <a:latin typeface="Excalifont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B66323-B37D-D9E2-AE14-5B44E8374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3" y="1806573"/>
            <a:ext cx="11276942" cy="487488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Define macro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Make a function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Loop through members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C0FADEA-DE78-D998-D346-734912D5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667" y="64191"/>
            <a:ext cx="7970333" cy="1945678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1BBAFBAD-1A71-75D2-FC79-66EB4810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484" y="4026939"/>
            <a:ext cx="8784319" cy="20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36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DBF96-2C62-9BA6-CBC8-AF52964B0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5B119-F1BE-CC61-C442-8D2A66C7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31" y="2806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Reflection</a:t>
            </a:r>
            <a:br>
              <a:rPr lang="en-GB" dirty="0">
                <a:solidFill>
                  <a:schemeClr val="bg1"/>
                </a:solidFill>
                <a:latin typeface="Excalifont" pitchFamily="2" charset="0"/>
              </a:rPr>
            </a:br>
            <a:r>
              <a:rPr lang="en-GB" sz="2400" i="1" dirty="0">
                <a:solidFill>
                  <a:srgbClr val="4EC9B0"/>
                </a:solidFill>
                <a:latin typeface="Excalifont" pitchFamily="2" charset="0"/>
              </a:rPr>
              <a:t>visit_struct</a:t>
            </a:r>
            <a:endParaRPr lang="en-GB" i="1" dirty="0">
              <a:solidFill>
                <a:srgbClr val="4EC9B0"/>
              </a:solidFill>
              <a:latin typeface="Excalifont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F82A3F-DF6E-CB54-A6B5-A5A87660F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28" y="1353620"/>
            <a:ext cx="6170788" cy="117257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Except…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Problem:</a:t>
            </a:r>
          </a:p>
          <a:p>
            <a:pPr>
              <a:buFontTx/>
              <a:buChar char="-"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>
              <a:buFontTx/>
              <a:buChar char="-"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>
              <a:buFontTx/>
              <a:buChar char="-"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2B60002F-C504-5002-AC47-9E8C1123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" y="2237976"/>
            <a:ext cx="6677025" cy="1557440"/>
          </a:xfrm>
          <a:prstGeom prst="rect">
            <a:avLst/>
          </a:prstGeom>
        </p:spPr>
      </p:pic>
      <p:grpSp>
        <p:nvGrpSpPr>
          <p:cNvPr id="38" name="Groep 37">
            <a:extLst>
              <a:ext uri="{FF2B5EF4-FFF2-40B4-BE49-F238E27FC236}">
                <a16:creationId xmlns:a16="http://schemas.microsoft.com/office/drawing/2014/main" id="{6F21FCF2-2E53-2B4A-D92B-AECD93FC770D}"/>
              </a:ext>
            </a:extLst>
          </p:cNvPr>
          <p:cNvGrpSpPr/>
          <p:nvPr/>
        </p:nvGrpSpPr>
        <p:grpSpPr>
          <a:xfrm>
            <a:off x="233027" y="3543832"/>
            <a:ext cx="11725943" cy="2889882"/>
            <a:chOff x="233027" y="3543832"/>
            <a:chExt cx="11725943" cy="2889882"/>
          </a:xfrm>
        </p:grpSpPr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2B467379-A115-46E8-FB7E-8BD891A6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1387" y="4845490"/>
              <a:ext cx="5627583" cy="891034"/>
            </a:xfrm>
            <a:prstGeom prst="rect">
              <a:avLst/>
            </a:prstGeom>
          </p:spPr>
        </p:pic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762367B1-632B-46F0-A4DD-7A28B3EA6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027" y="4928996"/>
              <a:ext cx="6170789" cy="1504718"/>
            </a:xfrm>
            <a:prstGeom prst="rect">
              <a:avLst/>
            </a:prstGeom>
          </p:spPr>
        </p:pic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663E69D1-1371-A0C9-A1DA-14BFB4F37FA8}"/>
                </a:ext>
              </a:extLst>
            </p:cNvPr>
            <p:cNvGrpSpPr/>
            <p:nvPr/>
          </p:nvGrpSpPr>
          <p:grpSpPr>
            <a:xfrm>
              <a:off x="3318422" y="3543832"/>
              <a:ext cx="4878308" cy="1257010"/>
              <a:chOff x="3318422" y="3543832"/>
              <a:chExt cx="4878308" cy="1257010"/>
            </a:xfrm>
          </p:grpSpPr>
          <p:cxnSp>
            <p:nvCxnSpPr>
              <p:cNvPr id="18" name="Rechte verbindingslijn met pijl 17">
                <a:extLst>
                  <a:ext uri="{FF2B5EF4-FFF2-40B4-BE49-F238E27FC236}">
                    <a16:creationId xmlns:a16="http://schemas.microsoft.com/office/drawing/2014/main" id="{41374E8E-CBB7-E773-490B-149E43204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8422" y="3563807"/>
                <a:ext cx="0" cy="1237035"/>
              </a:xfrm>
              <a:prstGeom prst="straightConnector1">
                <a:avLst/>
              </a:prstGeom>
              <a:ln w="57150">
                <a:solidFill>
                  <a:srgbClr val="FF858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chte verbindingslijn met pijl 33">
                <a:extLst>
                  <a:ext uri="{FF2B5EF4-FFF2-40B4-BE49-F238E27FC236}">
                    <a16:creationId xmlns:a16="http://schemas.microsoft.com/office/drawing/2014/main" id="{ECDE42AC-1966-1C6D-ECC9-CDF4D3BCD1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6730" y="3543832"/>
                <a:ext cx="0" cy="1237035"/>
              </a:xfrm>
              <a:prstGeom prst="straightConnector1">
                <a:avLst/>
              </a:prstGeom>
              <a:ln w="57150">
                <a:solidFill>
                  <a:srgbClr val="FF858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BC1CDAFF-864F-0749-EE5D-83212CB99B49}"/>
                </a:ext>
              </a:extLst>
            </p:cNvPr>
            <p:cNvSpPr txBox="1"/>
            <p:nvPr/>
          </p:nvSpPr>
          <p:spPr>
            <a:xfrm>
              <a:off x="297254" y="3891383"/>
              <a:ext cx="61065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Excalifont" pitchFamily="2" charset="0"/>
                </a:rPr>
                <a:t>Solution</a:t>
              </a:r>
            </a:p>
            <a:p>
              <a:pPr>
                <a:buFontTx/>
                <a:buChar char="-"/>
              </a:pPr>
              <a:r>
                <a:rPr lang="en-GB" sz="2800" dirty="0">
                  <a:solidFill>
                    <a:schemeClr val="bg1"/>
                  </a:solidFill>
                  <a:latin typeface="Excalifont" pitchFamily="2" charset="0"/>
                </a:rPr>
                <a:t> Add SFINAE</a:t>
              </a:r>
            </a:p>
          </p:txBody>
        </p:sp>
      </p:grp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A58E4645-B66D-2DE9-2665-53704113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876" y="2372563"/>
            <a:ext cx="5355977" cy="9731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7B330E1-BFC6-F4E3-C0C3-5623C62EF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2264" y="220154"/>
            <a:ext cx="8806004" cy="21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15A64-3C26-F3A8-31F9-3BEDA6B3E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tekst, schermopname, software, Multimediasoftware&#10;&#10;Door AI gegenereerde inhoud is mogelijk onjuist.">
            <a:extLst>
              <a:ext uri="{FF2B5EF4-FFF2-40B4-BE49-F238E27FC236}">
                <a16:creationId xmlns:a16="http://schemas.microsoft.com/office/drawing/2014/main" id="{EB0E8AB2-15EE-9888-B173-B96D10627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32" y="913314"/>
            <a:ext cx="7971293" cy="39856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9B951F-CD04-16D8-7FFC-48E372BE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3792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Use Cases / Future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79918B-0C97-DC25-C3B9-E29B9455E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312956"/>
            <a:ext cx="5428401" cy="503352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Logger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Serialization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Deserialization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Editor Inspector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Scripting Registration</a:t>
            </a:r>
          </a:p>
          <a:p>
            <a:pPr>
              <a:buFontTx/>
              <a:buChar char="-"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CPP 26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Built in reflection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No more external libraries</a:t>
            </a:r>
          </a:p>
        </p:txBody>
      </p:sp>
    </p:spTree>
    <p:extLst>
      <p:ext uri="{BB962C8B-B14F-4D97-AF65-F5344CB8AC3E}">
        <p14:creationId xmlns:p14="http://schemas.microsoft.com/office/powerpoint/2010/main" val="1659711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375AE-FC36-82AD-27A0-25026EE73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7EE58-2A41-BA57-279C-83A86BA3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3792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That’s 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33037F-F407-158A-9AF3-F2F0F893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312956"/>
            <a:ext cx="5838825" cy="503352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Happy meta programming!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Feel free to ask me anything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All sample code on GitHub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E61A317-9C82-AD4E-FB73-21A7949A0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47" y="3132348"/>
            <a:ext cx="1666875" cy="1638300"/>
          </a:xfrm>
          <a:prstGeom prst="rect">
            <a:avLst/>
          </a:prstGeom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B556BCEA-244B-48AE-4904-9FC2B614F997}"/>
              </a:ext>
            </a:extLst>
          </p:cNvPr>
          <p:cNvGrpSpPr/>
          <p:nvPr/>
        </p:nvGrpSpPr>
        <p:grpSpPr>
          <a:xfrm>
            <a:off x="102629" y="4824143"/>
            <a:ext cx="6888083" cy="790575"/>
            <a:chOff x="170059" y="5632970"/>
            <a:chExt cx="6888083" cy="790575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8DFE6952-AE54-E822-DE11-29AC24640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059" y="5632970"/>
              <a:ext cx="790575" cy="790575"/>
            </a:xfrm>
            <a:prstGeom prst="rect">
              <a:avLst/>
            </a:prstGeom>
          </p:spPr>
        </p:pic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A2F29EE4-FBF5-C103-5E13-946904224BA9}"/>
                </a:ext>
              </a:extLst>
            </p:cNvPr>
            <p:cNvSpPr txBox="1"/>
            <p:nvPr/>
          </p:nvSpPr>
          <p:spPr>
            <a:xfrm>
              <a:off x="960634" y="5850484"/>
              <a:ext cx="609750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dirty="0">
                  <a:solidFill>
                    <a:srgbClr val="569CD6"/>
                  </a:solidFill>
                  <a:latin typeface="Excalifont" pitchFamily="2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linkedin/in/sven-van-huessen</a:t>
              </a:r>
              <a:endParaRPr lang="en-GB" sz="2800" dirty="0">
                <a:solidFill>
                  <a:srgbClr val="569CD6"/>
                </a:solidFill>
                <a:latin typeface="Excalifont" pitchFamily="2" charset="0"/>
              </a:endParaRPr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CECC81F1-216D-5C5E-A8C7-FD682E74B6EE}"/>
              </a:ext>
            </a:extLst>
          </p:cNvPr>
          <p:cNvGrpSpPr/>
          <p:nvPr/>
        </p:nvGrpSpPr>
        <p:grpSpPr>
          <a:xfrm>
            <a:off x="104066" y="5773418"/>
            <a:ext cx="11022643" cy="790575"/>
            <a:chOff x="6371187" y="5632970"/>
            <a:chExt cx="11022643" cy="790575"/>
          </a:xfrm>
        </p:grpSpPr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E3C32943-2333-EFF6-09A9-4A08A2DAA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1187" y="5632970"/>
              <a:ext cx="790575" cy="790575"/>
            </a:xfrm>
            <a:prstGeom prst="rect">
              <a:avLst/>
            </a:prstGeom>
          </p:spPr>
        </p:pic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E6F69385-7D81-711C-0F4C-2BF2B7A5A540}"/>
                </a:ext>
              </a:extLst>
            </p:cNvPr>
            <p:cNvSpPr txBox="1">
              <a:spLocks/>
            </p:cNvSpPr>
            <p:nvPr/>
          </p:nvSpPr>
          <p:spPr>
            <a:xfrm>
              <a:off x="7161762" y="5850484"/>
              <a:ext cx="1023206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dirty="0">
                  <a:solidFill>
                    <a:srgbClr val="569CD6"/>
                  </a:solidFill>
                  <a:latin typeface="Excalifont" pitchFamily="2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github.com/Sven-vh/reflection-presentation</a:t>
              </a:r>
              <a:endParaRPr lang="en-GB" sz="2800" dirty="0">
                <a:solidFill>
                  <a:srgbClr val="569CD6"/>
                </a:solidFill>
                <a:latin typeface="Excalifont" pitchFamily="2" charset="0"/>
              </a:endParaRPr>
            </a:p>
          </p:txBody>
        </p:sp>
      </p:grpSp>
      <p:pic>
        <p:nvPicPr>
          <p:cNvPr id="3074" name="Picture 2" descr="a cartoon character sitting in front of a computer with the words template &lt; typename t &gt; below him">
            <a:extLst>
              <a:ext uri="{FF2B5EF4-FFF2-40B4-BE49-F238E27FC236}">
                <a16:creationId xmlns:a16="http://schemas.microsoft.com/office/drawing/2014/main" id="{F5EC43FB-C118-4E2E-3616-CB545D734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345" y="1463484"/>
            <a:ext cx="27527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80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1EF46-EA11-9AE8-6705-C769D81CD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D2D45-FF8F-37A9-709A-9FF77D1B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481012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Who am I?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420A7-0220-A4CC-C37E-1E64BE511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3" y="1806574"/>
            <a:ext cx="8533741" cy="412344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Worked on Kudzu, voxel engine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Engine Architecture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Editor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Serialization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Prefabs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Scripting</a:t>
            </a:r>
          </a:p>
          <a:p>
            <a:pPr lvl="1">
              <a:buFontTx/>
              <a:buChar char="-"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ImReflect – reflection based ImGui wrapper</a:t>
            </a:r>
          </a:p>
          <a:p>
            <a:pPr lvl="1">
              <a:buFontTx/>
              <a:buChar char="-"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C9824D-EC38-6FBC-7A5E-C2F14BB6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724" y="1925433"/>
            <a:ext cx="4610572" cy="259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F861CD6-5335-86DB-6C59-3571BE874980}"/>
              </a:ext>
            </a:extLst>
          </p:cNvPr>
          <p:cNvSpPr txBox="1">
            <a:spLocks/>
          </p:cNvSpPr>
          <p:nvPr/>
        </p:nvSpPr>
        <p:spPr>
          <a:xfrm>
            <a:off x="1195057" y="5267929"/>
            <a:ext cx="6938030" cy="58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569CD6"/>
                </a:solidFill>
                <a:latin typeface="Excalifon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Sven-</a:t>
            </a:r>
            <a:r>
              <a:rPr lang="en-GB" dirty="0" err="1">
                <a:solidFill>
                  <a:srgbClr val="569CD6"/>
                </a:solidFill>
                <a:latin typeface="Excalifon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vh</a:t>
            </a:r>
            <a:r>
              <a:rPr lang="en-GB" dirty="0">
                <a:solidFill>
                  <a:srgbClr val="569CD6"/>
                </a:solidFill>
                <a:latin typeface="Excalifon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/ImReflect</a:t>
            </a:r>
            <a:endParaRPr lang="en-GB" dirty="0">
              <a:solidFill>
                <a:srgbClr val="569CD6"/>
              </a:solidFill>
              <a:latin typeface="Excalifont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8CDFEDE-9F7F-FC48-CAD1-B3443F13A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2" y="5114320"/>
            <a:ext cx="6762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8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6BE9B-DAD7-7782-FD91-33C5A928C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44D28-C246-BC39-4185-A28D32597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481012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Goal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F17B25-FECE-8E70-E13C-7574807F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806575"/>
            <a:ext cx="4229100" cy="16891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- </a:t>
            </a:r>
            <a:r>
              <a:rPr lang="en-GB" i="1" dirty="0">
                <a:solidFill>
                  <a:schemeClr val="bg1"/>
                </a:solidFill>
                <a:latin typeface="Excalifont" pitchFamily="2" charset="0"/>
              </a:rPr>
              <a:t>What I wish I knew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- Logger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- Single Entry Point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- DRY principle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D0C5611-CA14-FEBF-B9A8-647AEB1C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8" y="1067844"/>
            <a:ext cx="7780232" cy="3749425"/>
          </a:xfrm>
          <a:prstGeom prst="rect">
            <a:avLst/>
          </a:prstGeom>
        </p:spPr>
      </p:pic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50C819BB-36E6-A12A-10A9-019C37A56D84}"/>
              </a:ext>
            </a:extLst>
          </p:cNvPr>
          <p:cNvSpPr txBox="1">
            <a:spLocks/>
          </p:cNvSpPr>
          <p:nvPr/>
        </p:nvSpPr>
        <p:spPr>
          <a:xfrm>
            <a:off x="0" y="6119813"/>
            <a:ext cx="7934325" cy="5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rgbClr val="57A64A"/>
                </a:solidFill>
                <a:latin typeface="Excalifont" pitchFamily="2" charset="0"/>
              </a:rPr>
              <a:t>// “DRY - Don’t Repeat yourself”</a:t>
            </a:r>
          </a:p>
        </p:txBody>
      </p:sp>
    </p:spTree>
    <p:extLst>
      <p:ext uri="{BB962C8B-B14F-4D97-AF65-F5344CB8AC3E}">
        <p14:creationId xmlns:p14="http://schemas.microsoft.com/office/powerpoint/2010/main" val="713626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D4132-849A-3276-6891-2A8E95E8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Topics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3A886F-2C07-6133-3607-3C4067176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- Function overloading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Templates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SFINAE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- Reflection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Use cases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- Future</a:t>
            </a:r>
          </a:p>
          <a:p>
            <a:endParaRPr lang="en-GB" dirty="0">
              <a:solidFill>
                <a:schemeClr val="bg1"/>
              </a:solidFill>
              <a:latin typeface="Excali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72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579D-712A-B3E7-73DA-82C06775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F8C7E-D275-F9A3-9839-9441B2D44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481012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Most Intuitive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351709-195E-BE7B-D2DA-DFB7CEA2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806574"/>
            <a:ext cx="4229100" cy="505142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It works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But…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Lots of work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Not scalable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- Fragile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5BAA82A-282F-E18F-66A5-F5E87ABA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201" y="1466236"/>
            <a:ext cx="7904499" cy="271523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848F75C-0FB2-3A32-07CA-BA2FCC2A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3" y="4714262"/>
            <a:ext cx="3265146" cy="16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3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2083E-26B7-376E-A16A-5D64EBAAC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A45F8F-B70F-5244-374A-58874940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8414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Operator Overloading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4EF445-3295-933D-A956-31D4C0DF5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4" y="1240325"/>
            <a:ext cx="5898334" cy="56176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Single-Purpose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Reusable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Compiler will figure out</a:t>
            </a:r>
          </a:p>
          <a:p>
            <a:pPr>
              <a:buFontTx/>
              <a:buChar char="-"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>
              <a:buFontTx/>
              <a:buChar char="-"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>
              <a:buFontTx/>
              <a:buChar char="-"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>
              <a:buFontTx/>
              <a:buChar char="-"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But…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Fragile</a:t>
            </a:r>
            <a:r>
              <a:rPr lang="en-GB" sz="2400" dirty="0">
                <a:solidFill>
                  <a:schemeClr val="bg1"/>
                </a:solidFill>
                <a:latin typeface="Excalifont" pitchFamily="2" charset="0"/>
              </a:rPr>
              <a:t> (</a:t>
            </a:r>
            <a:r>
              <a:rPr lang="en-GB" sz="2400" dirty="0">
                <a:solidFill>
                  <a:srgbClr val="4EC9B0"/>
                </a:solidFill>
                <a:latin typeface="Excalifont" pitchFamily="2" charset="0"/>
              </a:rPr>
              <a:t>GameSettings</a:t>
            </a:r>
            <a:r>
              <a:rPr lang="en-GB" sz="2400" dirty="0">
                <a:solidFill>
                  <a:schemeClr val="bg1"/>
                </a:solidFill>
                <a:latin typeface="Excalifont" pitchFamily="2" charset="0"/>
              </a:rPr>
              <a:t> &amp; </a:t>
            </a:r>
            <a:r>
              <a:rPr lang="en-GB" sz="2400" dirty="0">
                <a:solidFill>
                  <a:srgbClr val="4EC9B0"/>
                </a:solidFill>
                <a:latin typeface="Excalifont" pitchFamily="2" charset="0"/>
              </a:rPr>
              <a:t>Difficulty</a:t>
            </a:r>
            <a:r>
              <a:rPr lang="en-GB" sz="2400" dirty="0">
                <a:solidFill>
                  <a:schemeClr val="bg1"/>
                </a:solidFill>
                <a:latin typeface="Excalifont" pitchFamily="2" charset="0"/>
              </a:rPr>
              <a:t>)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Repetition (</a:t>
            </a:r>
            <a:r>
              <a:rPr lang="en-GB" dirty="0">
                <a:solidFill>
                  <a:srgbClr val="569CD6"/>
                </a:solidFill>
                <a:latin typeface="Excalifont" pitchFamily="2" charset="0"/>
              </a:rPr>
              <a:t>int</a:t>
            </a: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 &amp; </a:t>
            </a:r>
            <a:r>
              <a:rPr lang="en-GB" dirty="0">
                <a:solidFill>
                  <a:srgbClr val="569CD6"/>
                </a:solidFill>
                <a:latin typeface="Excalifont" pitchFamily="2" charset="0"/>
              </a:rPr>
              <a:t>float</a:t>
            </a: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67033C2-A20A-7331-5081-0D0569FF7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65" y="903287"/>
            <a:ext cx="5898335" cy="505142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321BD53-0300-97AD-5982-01CBD3859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0" y="2880134"/>
            <a:ext cx="38195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5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F26EA-ACDD-F32E-EC61-4EE900A98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D6DA6-F24D-5433-1087-687F3A64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3792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Templates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BA7F42-2A55-EC0A-A7DF-20C8FBB7A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312956"/>
            <a:ext cx="5419726" cy="423208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Generic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Typename </a:t>
            </a:r>
            <a:r>
              <a:rPr lang="en-GB" dirty="0">
                <a:solidFill>
                  <a:srgbClr val="4EC9B0"/>
                </a:solidFill>
                <a:latin typeface="Excalifont" pitchFamily="2" charset="0"/>
              </a:rPr>
              <a:t>T</a:t>
            </a: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 can be anything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Compiler is smart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3DB86FE-57B6-8956-0D4A-26E9320C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53" y="180975"/>
            <a:ext cx="5524972" cy="353466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75EB435-243D-3A94-D3D4-62ECC2A85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33" y="4357694"/>
            <a:ext cx="5871267" cy="112244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BEA6C529-F295-97CD-2DCA-0CBD17067FAA}"/>
              </a:ext>
            </a:extLst>
          </p:cNvPr>
          <p:cNvSpPr txBox="1">
            <a:spLocks/>
          </p:cNvSpPr>
          <p:nvPr/>
        </p:nvSpPr>
        <p:spPr>
          <a:xfrm>
            <a:off x="6320733" y="3352891"/>
            <a:ext cx="27717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rgbClr val="57A64A"/>
                </a:solidFill>
                <a:latin typeface="Excalifont" pitchFamily="2" charset="0"/>
              </a:rPr>
              <a:t>// Into</a:t>
            </a:r>
          </a:p>
        </p:txBody>
      </p:sp>
    </p:spTree>
    <p:extLst>
      <p:ext uri="{BB962C8B-B14F-4D97-AF65-F5344CB8AC3E}">
        <p14:creationId xmlns:p14="http://schemas.microsoft.com/office/powerpoint/2010/main" val="299968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4B2C7-2B89-31F7-A0F1-5DB0FF11C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89600-F436-04C9-4B72-31F20B6E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3792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Question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97719A-5F1C-69C9-1BD4-D72D51DD8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312956"/>
            <a:ext cx="10833320" cy="540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What happens When you call the Log function with a </a:t>
            </a:r>
            <a:r>
              <a:rPr lang="en-GB" dirty="0">
                <a:solidFill>
                  <a:srgbClr val="569CD6"/>
                </a:solidFill>
                <a:latin typeface="Excalifont" pitchFamily="2" charset="0"/>
              </a:rPr>
              <a:t>bool</a:t>
            </a: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?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Excalifont" pitchFamily="2" charset="0"/>
            </a:endParaRPr>
          </a:p>
          <a:p>
            <a:pPr marL="342900" indent="-342900">
              <a:buAutoNum type="alphaUcParenR"/>
            </a:pPr>
            <a:r>
              <a:rPr lang="en-GB" sz="1800" dirty="0">
                <a:solidFill>
                  <a:schemeClr val="bg1"/>
                </a:solidFill>
                <a:latin typeface="Excalifont" pitchFamily="2" charset="0"/>
              </a:rPr>
              <a:t>Uses templated function</a:t>
            </a:r>
          </a:p>
          <a:p>
            <a:pPr marL="342900" indent="-342900">
              <a:buAutoNum type="alphaUcParenR"/>
            </a:pPr>
            <a:endParaRPr lang="en-GB" sz="1800" dirty="0">
              <a:solidFill>
                <a:schemeClr val="bg1"/>
              </a:solidFill>
              <a:latin typeface="Excalifont" pitchFamily="2" charset="0"/>
            </a:endParaRPr>
          </a:p>
          <a:p>
            <a:pPr marL="342900" indent="-342900">
              <a:buAutoNum type="alphaUcParenR"/>
            </a:pPr>
            <a:endParaRPr lang="en-GB" sz="1800" dirty="0">
              <a:solidFill>
                <a:schemeClr val="bg1"/>
              </a:solidFill>
              <a:latin typeface="Excalifont" pitchFamily="2" charset="0"/>
            </a:endParaRPr>
          </a:p>
          <a:p>
            <a:pPr marL="342900" indent="-342900">
              <a:buAutoNum type="alphaUcParenR"/>
            </a:pPr>
            <a:endParaRPr lang="en-GB" sz="1800" dirty="0">
              <a:solidFill>
                <a:schemeClr val="bg1"/>
              </a:solidFill>
              <a:latin typeface="Excalifont" pitchFamily="2" charset="0"/>
            </a:endParaRPr>
          </a:p>
          <a:p>
            <a:pPr marL="342900" indent="-342900">
              <a:buAutoNum type="alphaUcParenR"/>
            </a:pPr>
            <a:r>
              <a:rPr lang="en-GB" sz="1800" dirty="0">
                <a:solidFill>
                  <a:schemeClr val="bg1"/>
                </a:solidFill>
                <a:latin typeface="Excalifont" pitchFamily="2" charset="0"/>
              </a:rPr>
              <a:t>Uses </a:t>
            </a:r>
            <a:r>
              <a:rPr lang="en-GB" sz="1800" dirty="0" err="1">
                <a:solidFill>
                  <a:schemeClr val="bg1"/>
                </a:solidFill>
                <a:latin typeface="Excalifont" pitchFamily="2" charset="0"/>
              </a:rPr>
              <a:t>specilization</a:t>
            </a:r>
            <a:r>
              <a:rPr lang="en-GB" sz="1800" dirty="0">
                <a:solidFill>
                  <a:schemeClr val="bg1"/>
                </a:solidFill>
                <a:latin typeface="Excalifont" pitchFamily="2" charset="0"/>
              </a:rPr>
              <a:t> function</a:t>
            </a:r>
          </a:p>
          <a:p>
            <a:pPr marL="342900" indent="-342900">
              <a:buAutoNum type="alphaUcParenR"/>
            </a:pPr>
            <a:endParaRPr lang="en-GB" sz="1800" dirty="0">
              <a:solidFill>
                <a:schemeClr val="bg1"/>
              </a:solidFill>
              <a:latin typeface="Excalifont" pitchFamily="2" charset="0"/>
            </a:endParaRPr>
          </a:p>
          <a:p>
            <a:pPr marL="342900" indent="-342900">
              <a:buAutoNum type="alphaUcParenR"/>
            </a:pPr>
            <a:endParaRPr lang="en-GB" sz="1800" dirty="0">
              <a:solidFill>
                <a:schemeClr val="bg1"/>
              </a:solidFill>
              <a:latin typeface="Excalifont" pitchFamily="2" charset="0"/>
            </a:endParaRPr>
          </a:p>
          <a:p>
            <a:pPr marL="342900" indent="-342900">
              <a:buAutoNum type="alphaUcParenR"/>
            </a:pPr>
            <a:endParaRPr lang="en-GB" sz="1800" dirty="0">
              <a:solidFill>
                <a:schemeClr val="bg1"/>
              </a:solidFill>
              <a:latin typeface="Excalifont" pitchFamily="2" charset="0"/>
            </a:endParaRPr>
          </a:p>
          <a:p>
            <a:pPr marL="342900" indent="-342900">
              <a:buAutoNum type="alphaUcParenR"/>
            </a:pPr>
            <a:r>
              <a:rPr lang="en-GB" sz="1800" dirty="0">
                <a:solidFill>
                  <a:schemeClr val="bg1"/>
                </a:solidFill>
                <a:latin typeface="Excalifont" pitchFamily="2" charset="0"/>
              </a:rPr>
              <a:t>Throws </a:t>
            </a:r>
            <a:r>
              <a:rPr lang="en-GB" sz="1800" dirty="0">
                <a:solidFill>
                  <a:srgbClr val="FC3E36"/>
                </a:solidFill>
                <a:latin typeface="Excalifont" pitchFamily="2" charset="0"/>
              </a:rPr>
              <a:t>Error C2668</a:t>
            </a:r>
            <a:r>
              <a:rPr lang="en-GB" sz="1800" dirty="0">
                <a:solidFill>
                  <a:schemeClr val="bg1"/>
                </a:solidFill>
                <a:latin typeface="Excalifont" pitchFamily="2" charset="0"/>
              </a:rPr>
              <a:t>, “ambiguous call to overloaded function”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349F9D7-573B-9232-79B4-4E1AC64C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7" y="3212570"/>
            <a:ext cx="5871267" cy="112244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7877629-991E-6760-4F4E-41D05199C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7" y="4657258"/>
            <a:ext cx="9287785" cy="99938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543A85A-AD30-BA4A-E626-3079FCBC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75" y="1882103"/>
            <a:ext cx="44577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1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B9D2F-4946-A1F0-036E-1735FAFC2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Afbeelding 60">
            <a:extLst>
              <a:ext uri="{FF2B5EF4-FFF2-40B4-BE49-F238E27FC236}">
                <a16:creationId xmlns:a16="http://schemas.microsoft.com/office/drawing/2014/main" id="{945CD09B-868F-FB5A-0498-92DF0C1C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4" y="2338286"/>
            <a:ext cx="5493285" cy="1958543"/>
          </a:xfrm>
          <a:prstGeom prst="rect">
            <a:avLst/>
          </a:prstGeom>
        </p:spPr>
      </p:pic>
      <p:pic>
        <p:nvPicPr>
          <p:cNvPr id="57" name="Afbeelding 56">
            <a:extLst>
              <a:ext uri="{FF2B5EF4-FFF2-40B4-BE49-F238E27FC236}">
                <a16:creationId xmlns:a16="http://schemas.microsoft.com/office/drawing/2014/main" id="{950C2B6E-E59A-118F-6C3A-C836CE9BB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359" y="211307"/>
            <a:ext cx="7094642" cy="11787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46F432-D7A8-FDDF-D0FF-74C21252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3792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Templates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18E2EB-F85F-5454-A2C5-FA97BB721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312956"/>
            <a:ext cx="5419726" cy="423208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Excalifont" pitchFamily="2" charset="0"/>
              </a:rPr>
              <a:t>Used for much more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D175003-998C-018F-E35C-D76AB508D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297" y="2235642"/>
            <a:ext cx="5435946" cy="206118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10263437-D579-AB40-6D2B-DFFA271D1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270" y="4567379"/>
            <a:ext cx="1267399" cy="2290621"/>
          </a:xfrm>
          <a:prstGeom prst="rect">
            <a:avLst/>
          </a:prstGeom>
        </p:spPr>
      </p:pic>
      <p:cxnSp>
        <p:nvCxnSpPr>
          <p:cNvPr id="22" name="Verbindingslijn: gekromd 21">
            <a:extLst>
              <a:ext uri="{FF2B5EF4-FFF2-40B4-BE49-F238E27FC236}">
                <a16:creationId xmlns:a16="http://schemas.microsoft.com/office/drawing/2014/main" id="{A92C8629-21CF-B7E7-1150-DD9C4FA8DBE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99169" y="596548"/>
            <a:ext cx="2771731" cy="1847887"/>
          </a:xfrm>
          <a:prstGeom prst="curvedConnector3">
            <a:avLst>
              <a:gd name="adj1" fmla="val 36281"/>
            </a:avLst>
          </a:prstGeom>
          <a:ln w="38100">
            <a:solidFill>
              <a:srgbClr val="FF858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D2FC5FDF-94CE-899F-6326-F5658F72EEE5}"/>
              </a:ext>
            </a:extLst>
          </p:cNvPr>
          <p:cNvCxnSpPr>
            <a:cxnSpLocks/>
          </p:cNvCxnSpPr>
          <p:nvPr/>
        </p:nvCxnSpPr>
        <p:spPr>
          <a:xfrm>
            <a:off x="5261232" y="1312956"/>
            <a:ext cx="1393065" cy="1325563"/>
          </a:xfrm>
          <a:prstGeom prst="curvedConnector3">
            <a:avLst>
              <a:gd name="adj1" fmla="val 50000"/>
            </a:avLst>
          </a:prstGeom>
          <a:ln w="38100">
            <a:solidFill>
              <a:srgbClr val="FF858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Afbeelding 58">
            <a:extLst>
              <a:ext uri="{FF2B5EF4-FFF2-40B4-BE49-F238E27FC236}">
                <a16:creationId xmlns:a16="http://schemas.microsoft.com/office/drawing/2014/main" id="{7CBE4E0D-347F-C2F7-8C03-984828A12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61" y="4995558"/>
            <a:ext cx="1827899" cy="1464823"/>
          </a:xfrm>
          <a:prstGeom prst="rect">
            <a:avLst/>
          </a:prstGeom>
        </p:spPr>
      </p:pic>
      <p:pic>
        <p:nvPicPr>
          <p:cNvPr id="62" name="Afbeelding 61">
            <a:extLst>
              <a:ext uri="{FF2B5EF4-FFF2-40B4-BE49-F238E27FC236}">
                <a16:creationId xmlns:a16="http://schemas.microsoft.com/office/drawing/2014/main" id="{0EB05164-B7D0-8192-D133-55CC60661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130" y="4610407"/>
            <a:ext cx="5871267" cy="1122448"/>
          </a:xfrm>
          <a:prstGeom prst="rect">
            <a:avLst/>
          </a:prstGeom>
        </p:spPr>
      </p:pic>
      <p:cxnSp>
        <p:nvCxnSpPr>
          <p:cNvPr id="63" name="Verbindingslijn: gekromd 62">
            <a:extLst>
              <a:ext uri="{FF2B5EF4-FFF2-40B4-BE49-F238E27FC236}">
                <a16:creationId xmlns:a16="http://schemas.microsoft.com/office/drawing/2014/main" id="{E7231AA8-4A14-A0D7-D4E2-C4AC15417F4C}"/>
              </a:ext>
            </a:extLst>
          </p:cNvPr>
          <p:cNvCxnSpPr>
            <a:cxnSpLocks/>
          </p:cNvCxnSpPr>
          <p:nvPr/>
        </p:nvCxnSpPr>
        <p:spPr>
          <a:xfrm>
            <a:off x="1213164" y="3856776"/>
            <a:ext cx="1906020" cy="959668"/>
          </a:xfrm>
          <a:prstGeom prst="curvedConnector3">
            <a:avLst>
              <a:gd name="adj1" fmla="val 50000"/>
            </a:avLst>
          </a:prstGeom>
          <a:ln w="38100">
            <a:solidFill>
              <a:srgbClr val="FF858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Verbindingslijn: gekromd 64">
            <a:extLst>
              <a:ext uri="{FF2B5EF4-FFF2-40B4-BE49-F238E27FC236}">
                <a16:creationId xmlns:a16="http://schemas.microsoft.com/office/drawing/2014/main" id="{67A41517-E5DE-E1BB-FB35-EA17405B57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14976" y="3548958"/>
            <a:ext cx="1972241" cy="1267484"/>
          </a:xfrm>
          <a:prstGeom prst="curvedConnector3">
            <a:avLst>
              <a:gd name="adj1" fmla="val 50000"/>
            </a:avLst>
          </a:prstGeom>
          <a:ln w="38100">
            <a:solidFill>
              <a:srgbClr val="FF858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99248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3b2529-5793-4df3-af31-f67ebd481d1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12F46851DF89498422FB40BC19B005" ma:contentTypeVersion="15" ma:contentTypeDescription="Create a new document." ma:contentTypeScope="" ma:versionID="7fa90f6d80dd797d450c7c12f73fab2f">
  <xsd:schema xmlns:xsd="http://www.w3.org/2001/XMLSchema" xmlns:xs="http://www.w3.org/2001/XMLSchema" xmlns:p="http://schemas.microsoft.com/office/2006/metadata/properties" xmlns:ns3="493b2529-5793-4df3-af31-f67ebd481d19" xmlns:ns4="30eab5da-4870-42fd-8792-80f96131dd9b" targetNamespace="http://schemas.microsoft.com/office/2006/metadata/properties" ma:root="true" ma:fieldsID="7202f37a81cbbd5f3c8b19959cc27ee9" ns3:_="" ns4:_="">
    <xsd:import namespace="493b2529-5793-4df3-af31-f67ebd481d19"/>
    <xsd:import namespace="30eab5da-4870-42fd-8792-80f96131dd9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3b2529-5793-4df3-af31-f67ebd481d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eab5da-4870-42fd-8792-80f96131dd9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9FC6AB-EDDD-4785-91B0-576A53BEFAA5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493b2529-5793-4df3-af31-f67ebd481d19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30eab5da-4870-42fd-8792-80f96131dd9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E45B6D-98D6-4ACE-AD42-BFEA0C38F0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0BE939-8CFA-4676-897D-D8B09B248E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3b2529-5793-4df3-af31-f67ebd481d19"/>
    <ds:schemaRef ds:uri="30eab5da-4870-42fd-8792-80f96131dd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384</Words>
  <Application>Microsoft Office PowerPoint</Application>
  <PresentationFormat>Breedbeeld</PresentationFormat>
  <Paragraphs>151</Paragraphs>
  <Slides>16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1" baseType="lpstr">
      <vt:lpstr>Arial</vt:lpstr>
      <vt:lpstr>Aptos Display</vt:lpstr>
      <vt:lpstr>Excalifont</vt:lpstr>
      <vt:lpstr>Aptos</vt:lpstr>
      <vt:lpstr>Kantoorthema</vt:lpstr>
      <vt:lpstr>Template Metaprogramming</vt:lpstr>
      <vt:lpstr>Who am I?</vt:lpstr>
      <vt:lpstr>Goal</vt:lpstr>
      <vt:lpstr>Topics</vt:lpstr>
      <vt:lpstr>Most Intuitive</vt:lpstr>
      <vt:lpstr>Operator Overloading</vt:lpstr>
      <vt:lpstr>Templates</vt:lpstr>
      <vt:lpstr>Question</vt:lpstr>
      <vt:lpstr>Templates</vt:lpstr>
      <vt:lpstr>Extra: SFINAE “Substitution Failure Is Not An Error”</vt:lpstr>
      <vt:lpstr>What now…</vt:lpstr>
      <vt:lpstr>Reflection</vt:lpstr>
      <vt:lpstr>Reflection visit_struct</vt:lpstr>
      <vt:lpstr>Reflection visit_struct</vt:lpstr>
      <vt:lpstr>Use Cases / Future</vt:lpstr>
      <vt:lpstr>That’s 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Huessen, Sven van (232380)</dc:creator>
  <cp:lastModifiedBy>Huessen, Sven van (232380)</cp:lastModifiedBy>
  <cp:revision>4</cp:revision>
  <dcterms:created xsi:type="dcterms:W3CDTF">2025-09-28T08:12:24Z</dcterms:created>
  <dcterms:modified xsi:type="dcterms:W3CDTF">2025-09-28T18:48:53Z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0x0101009E12F46851DF89498422FB40BC19B005</vt:lpwstr>
  </property>
</Properties>
</file>